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703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9240" y="0"/>
            <a:ext cx="5486400" cy="8229600"/>
          </a:xfrm>
          <a:prstGeom prst="rect">
            <a:avLst/>
          </a:prstGeom>
        </p:spPr>
      </p:pic>
      <p:sp>
        <p:nvSpPr>
          <p:cNvPr id="5" name="Text 1"/>
          <p:cNvSpPr/>
          <p:nvPr/>
        </p:nvSpPr>
        <p:spPr>
          <a:xfrm>
            <a:off x="833199" y="664131"/>
            <a:ext cx="7477601" cy="4791075"/>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Analysis of Women Safety In Indian Cities Using Machine Learning On Tweets</a:t>
            </a:r>
            <a:endParaRPr lang="en-US" sz="6036" dirty="0"/>
          </a:p>
        </p:txBody>
      </p:sp>
      <p:sp>
        <p:nvSpPr>
          <p:cNvPr id="6" name="Text 2"/>
          <p:cNvSpPr/>
          <p:nvPr/>
        </p:nvSpPr>
        <p:spPr>
          <a:xfrm>
            <a:off x="833199" y="5788462"/>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This presentation will provide an in-depth look at leveraging machine learning techniques to analyze tweets and gain insights into women's safety in Indian cities. We will explore the objectives, existing systems, proposed solutions, and the technical architecture behind this innovative approach.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543300" y="437436"/>
            <a:ext cx="6422350" cy="496253"/>
          </a:xfrm>
          <a:prstGeom prst="rect">
            <a:avLst/>
          </a:prstGeom>
          <a:noFill/>
          <a:ln/>
        </p:spPr>
        <p:txBody>
          <a:bodyPr wrap="none" rtlCol="0" anchor="t"/>
          <a:lstStyle/>
          <a:p>
            <a:pPr marL="0" indent="0">
              <a:lnSpc>
                <a:spcPts val="3908"/>
              </a:lnSpc>
              <a:buNone/>
            </a:pPr>
            <a:r>
              <a:rPr lang="en-US" sz="3126" b="1" dirty="0">
                <a:solidFill>
                  <a:srgbClr val="000000"/>
                </a:solidFill>
                <a:latin typeface="p22-mackinac-pro" pitchFamily="34" charset="0"/>
                <a:ea typeface="p22-mackinac-pro" pitchFamily="34" charset="-122"/>
                <a:cs typeface="p22-mackinac-pro" pitchFamily="34" charset="-120"/>
              </a:rPr>
              <a:t>Activity Diagram and Conclusion</a:t>
            </a:r>
            <a:endParaRPr lang="en-US" sz="3126" dirty="0"/>
          </a:p>
        </p:txBody>
      </p:sp>
      <p:sp>
        <p:nvSpPr>
          <p:cNvPr id="5" name="Shape 2"/>
          <p:cNvSpPr/>
          <p:nvPr/>
        </p:nvSpPr>
        <p:spPr>
          <a:xfrm>
            <a:off x="3543300" y="1251228"/>
            <a:ext cx="942975" cy="914757"/>
          </a:xfrm>
          <a:prstGeom prst="roundRect">
            <a:avLst>
              <a:gd name="adj" fmla="val 7813"/>
            </a:avLst>
          </a:prstGeom>
          <a:solidFill>
            <a:srgbClr val="CCEEFF"/>
          </a:solidFill>
          <a:ln w="7620">
            <a:solidFill>
              <a:srgbClr val="B2D4E5"/>
            </a:solidFill>
            <a:prstDash val="solid"/>
          </a:ln>
        </p:spPr>
      </p:sp>
      <p:sp>
        <p:nvSpPr>
          <p:cNvPr id="6" name="Text 3"/>
          <p:cNvSpPr/>
          <p:nvPr/>
        </p:nvSpPr>
        <p:spPr>
          <a:xfrm>
            <a:off x="3709630" y="1549837"/>
            <a:ext cx="80605" cy="317540"/>
          </a:xfrm>
          <a:prstGeom prst="rect">
            <a:avLst/>
          </a:prstGeom>
          <a:noFill/>
          <a:ln/>
        </p:spPr>
        <p:txBody>
          <a:bodyPr wrap="none" rtlCol="0" anchor="t"/>
          <a:lstStyle/>
          <a:p>
            <a:pPr marL="0" indent="0" algn="ctr">
              <a:lnSpc>
                <a:spcPts val="2501"/>
              </a:lnSpc>
              <a:buNone/>
            </a:pPr>
            <a:r>
              <a:rPr lang="en-US" sz="1563" b="1" dirty="0">
                <a:solidFill>
                  <a:srgbClr val="272525"/>
                </a:solidFill>
                <a:latin typeface="p22-mackinac-pro" pitchFamily="34" charset="0"/>
                <a:ea typeface="p22-mackinac-pro" pitchFamily="34" charset="-122"/>
                <a:cs typeface="p22-mackinac-pro" pitchFamily="34" charset="-120"/>
              </a:rPr>
              <a:t>1</a:t>
            </a:r>
            <a:endParaRPr lang="en-US" sz="1563" dirty="0"/>
          </a:p>
        </p:txBody>
      </p:sp>
      <p:sp>
        <p:nvSpPr>
          <p:cNvPr id="7" name="Text 4"/>
          <p:cNvSpPr/>
          <p:nvPr/>
        </p:nvSpPr>
        <p:spPr>
          <a:xfrm>
            <a:off x="4644985" y="1409938"/>
            <a:ext cx="1985129" cy="248007"/>
          </a:xfrm>
          <a:prstGeom prst="rect">
            <a:avLst/>
          </a:prstGeom>
          <a:noFill/>
          <a:ln/>
        </p:spPr>
        <p:txBody>
          <a:bodyPr wrap="none" rtlCol="0" anchor="t"/>
          <a:lstStyle/>
          <a:p>
            <a:pPr marL="0" indent="0" algn="l">
              <a:lnSpc>
                <a:spcPts val="1954"/>
              </a:lnSpc>
              <a:buNone/>
            </a:pPr>
            <a:r>
              <a:rPr lang="en-US" sz="1563" b="1" dirty="0">
                <a:solidFill>
                  <a:srgbClr val="272525"/>
                </a:solidFill>
                <a:latin typeface="p22-mackinac-pro" pitchFamily="34" charset="0"/>
                <a:ea typeface="p22-mackinac-pro" pitchFamily="34" charset="-122"/>
                <a:cs typeface="p22-mackinac-pro" pitchFamily="34" charset="-120"/>
              </a:rPr>
              <a:t>Data Collection</a:t>
            </a:r>
            <a:endParaRPr lang="en-US" sz="1563" dirty="0"/>
          </a:p>
        </p:txBody>
      </p:sp>
      <p:sp>
        <p:nvSpPr>
          <p:cNvPr id="8" name="Text 5"/>
          <p:cNvSpPr/>
          <p:nvPr/>
        </p:nvSpPr>
        <p:spPr>
          <a:xfrm>
            <a:off x="4644985" y="1753195"/>
            <a:ext cx="4131945" cy="254079"/>
          </a:xfrm>
          <a:prstGeom prst="rect">
            <a:avLst/>
          </a:prstGeom>
          <a:noFill/>
          <a:ln/>
        </p:spPr>
        <p:txBody>
          <a:bodyPr wrap="none" rtlCol="0" anchor="t"/>
          <a:lstStyle/>
          <a:p>
            <a:pPr marL="0" indent="0" algn="l">
              <a:lnSpc>
                <a:spcPts val="2001"/>
              </a:lnSpc>
              <a:buNone/>
            </a:pPr>
            <a:r>
              <a:rPr lang="en-US" sz="1251" dirty="0">
                <a:solidFill>
                  <a:srgbClr val="272525"/>
                </a:solidFill>
                <a:latin typeface="Eudoxus Sans" pitchFamily="34" charset="0"/>
                <a:ea typeface="Eudoxus Sans" pitchFamily="34" charset="-122"/>
                <a:cs typeface="Eudoxus Sans" pitchFamily="34" charset="-120"/>
              </a:rPr>
              <a:t>Scrape tweets related to women's safety in Indian cities</a:t>
            </a:r>
            <a:endParaRPr lang="en-US" sz="1251" dirty="0"/>
          </a:p>
        </p:txBody>
      </p:sp>
      <p:sp>
        <p:nvSpPr>
          <p:cNvPr id="9" name="Shape 6"/>
          <p:cNvSpPr/>
          <p:nvPr/>
        </p:nvSpPr>
        <p:spPr>
          <a:xfrm>
            <a:off x="4565571" y="2149852"/>
            <a:ext cx="6442234" cy="15835"/>
          </a:xfrm>
          <a:prstGeom prst="roundRect">
            <a:avLst>
              <a:gd name="adj" fmla="val 451332"/>
            </a:avLst>
          </a:prstGeom>
          <a:solidFill>
            <a:srgbClr val="B2D4E5"/>
          </a:solidFill>
          <a:ln/>
        </p:spPr>
      </p:sp>
      <p:sp>
        <p:nvSpPr>
          <p:cNvPr id="10" name="Shape 7"/>
          <p:cNvSpPr/>
          <p:nvPr/>
        </p:nvSpPr>
        <p:spPr>
          <a:xfrm>
            <a:off x="3543300" y="2245281"/>
            <a:ext cx="1885950" cy="914757"/>
          </a:xfrm>
          <a:prstGeom prst="roundRect">
            <a:avLst>
              <a:gd name="adj" fmla="val 7813"/>
            </a:avLst>
          </a:prstGeom>
          <a:solidFill>
            <a:srgbClr val="CCEEFF"/>
          </a:solidFill>
          <a:ln w="7620">
            <a:solidFill>
              <a:srgbClr val="B2D4E5"/>
            </a:solidFill>
            <a:prstDash val="solid"/>
          </a:ln>
        </p:spPr>
      </p:sp>
      <p:sp>
        <p:nvSpPr>
          <p:cNvPr id="11" name="Text 8"/>
          <p:cNvSpPr/>
          <p:nvPr/>
        </p:nvSpPr>
        <p:spPr>
          <a:xfrm>
            <a:off x="3709630" y="2543889"/>
            <a:ext cx="115610" cy="317540"/>
          </a:xfrm>
          <a:prstGeom prst="rect">
            <a:avLst/>
          </a:prstGeom>
          <a:noFill/>
          <a:ln/>
        </p:spPr>
        <p:txBody>
          <a:bodyPr wrap="none" rtlCol="0" anchor="t"/>
          <a:lstStyle/>
          <a:p>
            <a:pPr marL="0" indent="0" algn="ctr">
              <a:lnSpc>
                <a:spcPts val="2501"/>
              </a:lnSpc>
              <a:buNone/>
            </a:pPr>
            <a:r>
              <a:rPr lang="en-US" sz="1563" b="1" dirty="0">
                <a:solidFill>
                  <a:srgbClr val="272525"/>
                </a:solidFill>
                <a:latin typeface="p22-mackinac-pro" pitchFamily="34" charset="0"/>
                <a:ea typeface="p22-mackinac-pro" pitchFamily="34" charset="-122"/>
                <a:cs typeface="p22-mackinac-pro" pitchFamily="34" charset="-120"/>
              </a:rPr>
              <a:t>2</a:t>
            </a:r>
            <a:endParaRPr lang="en-US" sz="1563" dirty="0"/>
          </a:p>
        </p:txBody>
      </p:sp>
      <p:sp>
        <p:nvSpPr>
          <p:cNvPr id="12" name="Text 9"/>
          <p:cNvSpPr/>
          <p:nvPr/>
        </p:nvSpPr>
        <p:spPr>
          <a:xfrm>
            <a:off x="5587960" y="2403991"/>
            <a:ext cx="1985129" cy="248007"/>
          </a:xfrm>
          <a:prstGeom prst="rect">
            <a:avLst/>
          </a:prstGeom>
          <a:noFill/>
          <a:ln/>
        </p:spPr>
        <p:txBody>
          <a:bodyPr wrap="none" rtlCol="0" anchor="t"/>
          <a:lstStyle/>
          <a:p>
            <a:pPr marL="0" indent="0" algn="l">
              <a:lnSpc>
                <a:spcPts val="1954"/>
              </a:lnSpc>
              <a:buNone/>
            </a:pPr>
            <a:r>
              <a:rPr lang="en-US" sz="1563" b="1" dirty="0">
                <a:solidFill>
                  <a:srgbClr val="272525"/>
                </a:solidFill>
                <a:latin typeface="p22-mackinac-pro" pitchFamily="34" charset="0"/>
                <a:ea typeface="p22-mackinac-pro" pitchFamily="34" charset="-122"/>
                <a:cs typeface="p22-mackinac-pro" pitchFamily="34" charset="-120"/>
              </a:rPr>
              <a:t>Preprocessing</a:t>
            </a:r>
            <a:endParaRPr lang="en-US" sz="1563" dirty="0"/>
          </a:p>
        </p:txBody>
      </p:sp>
      <p:sp>
        <p:nvSpPr>
          <p:cNvPr id="13" name="Text 10"/>
          <p:cNvSpPr/>
          <p:nvPr/>
        </p:nvSpPr>
        <p:spPr>
          <a:xfrm>
            <a:off x="5587960" y="2747248"/>
            <a:ext cx="2774752" cy="254079"/>
          </a:xfrm>
          <a:prstGeom prst="rect">
            <a:avLst/>
          </a:prstGeom>
          <a:noFill/>
          <a:ln/>
        </p:spPr>
        <p:txBody>
          <a:bodyPr wrap="none" rtlCol="0" anchor="t"/>
          <a:lstStyle/>
          <a:p>
            <a:pPr marL="0" indent="0" algn="l">
              <a:lnSpc>
                <a:spcPts val="2001"/>
              </a:lnSpc>
              <a:buNone/>
            </a:pPr>
            <a:r>
              <a:rPr lang="en-US" sz="1251" dirty="0">
                <a:solidFill>
                  <a:srgbClr val="272525"/>
                </a:solidFill>
                <a:latin typeface="Eudoxus Sans" pitchFamily="34" charset="0"/>
                <a:ea typeface="Eudoxus Sans" pitchFamily="34" charset="-122"/>
                <a:cs typeface="Eudoxus Sans" pitchFamily="34" charset="-120"/>
              </a:rPr>
              <a:t>Clean and preprocess the tweet data</a:t>
            </a:r>
            <a:endParaRPr lang="en-US" sz="1251" dirty="0"/>
          </a:p>
        </p:txBody>
      </p:sp>
      <p:sp>
        <p:nvSpPr>
          <p:cNvPr id="14" name="Shape 11"/>
          <p:cNvSpPr/>
          <p:nvPr/>
        </p:nvSpPr>
        <p:spPr>
          <a:xfrm>
            <a:off x="5508546" y="3143905"/>
            <a:ext cx="5499259" cy="15835"/>
          </a:xfrm>
          <a:prstGeom prst="roundRect">
            <a:avLst>
              <a:gd name="adj" fmla="val 451332"/>
            </a:avLst>
          </a:prstGeom>
          <a:solidFill>
            <a:srgbClr val="B2D4E5"/>
          </a:solidFill>
          <a:ln/>
        </p:spPr>
      </p:sp>
      <p:sp>
        <p:nvSpPr>
          <p:cNvPr id="15" name="Shape 12"/>
          <p:cNvSpPr/>
          <p:nvPr/>
        </p:nvSpPr>
        <p:spPr>
          <a:xfrm>
            <a:off x="3543300" y="3239333"/>
            <a:ext cx="2828925" cy="914757"/>
          </a:xfrm>
          <a:prstGeom prst="roundRect">
            <a:avLst>
              <a:gd name="adj" fmla="val 7813"/>
            </a:avLst>
          </a:prstGeom>
          <a:solidFill>
            <a:srgbClr val="CCEEFF"/>
          </a:solidFill>
          <a:ln w="7620">
            <a:solidFill>
              <a:srgbClr val="B2D4E5"/>
            </a:solidFill>
            <a:prstDash val="solid"/>
          </a:ln>
        </p:spPr>
      </p:sp>
      <p:sp>
        <p:nvSpPr>
          <p:cNvPr id="16" name="Text 13"/>
          <p:cNvSpPr/>
          <p:nvPr/>
        </p:nvSpPr>
        <p:spPr>
          <a:xfrm>
            <a:off x="3709630" y="3537942"/>
            <a:ext cx="118943" cy="317540"/>
          </a:xfrm>
          <a:prstGeom prst="rect">
            <a:avLst/>
          </a:prstGeom>
          <a:noFill/>
          <a:ln/>
        </p:spPr>
        <p:txBody>
          <a:bodyPr wrap="none" rtlCol="0" anchor="t"/>
          <a:lstStyle/>
          <a:p>
            <a:pPr marL="0" indent="0" algn="ctr">
              <a:lnSpc>
                <a:spcPts val="2501"/>
              </a:lnSpc>
              <a:buNone/>
            </a:pPr>
            <a:r>
              <a:rPr lang="en-US" sz="1563" b="1" dirty="0">
                <a:solidFill>
                  <a:srgbClr val="272525"/>
                </a:solidFill>
                <a:latin typeface="p22-mackinac-pro" pitchFamily="34" charset="0"/>
                <a:ea typeface="p22-mackinac-pro" pitchFamily="34" charset="-122"/>
                <a:cs typeface="p22-mackinac-pro" pitchFamily="34" charset="-120"/>
              </a:rPr>
              <a:t>3</a:t>
            </a:r>
            <a:endParaRPr lang="en-US" sz="1563" dirty="0"/>
          </a:p>
        </p:txBody>
      </p:sp>
      <p:sp>
        <p:nvSpPr>
          <p:cNvPr id="17" name="Text 14"/>
          <p:cNvSpPr/>
          <p:nvPr/>
        </p:nvSpPr>
        <p:spPr>
          <a:xfrm>
            <a:off x="6530935" y="3398044"/>
            <a:ext cx="1985129" cy="248007"/>
          </a:xfrm>
          <a:prstGeom prst="rect">
            <a:avLst/>
          </a:prstGeom>
          <a:noFill/>
          <a:ln/>
        </p:spPr>
        <p:txBody>
          <a:bodyPr wrap="none" rtlCol="0" anchor="t"/>
          <a:lstStyle/>
          <a:p>
            <a:pPr marL="0" indent="0" algn="l">
              <a:lnSpc>
                <a:spcPts val="1954"/>
              </a:lnSpc>
              <a:buNone/>
            </a:pPr>
            <a:r>
              <a:rPr lang="en-US" sz="1563" b="1" dirty="0">
                <a:solidFill>
                  <a:srgbClr val="272525"/>
                </a:solidFill>
                <a:latin typeface="p22-mackinac-pro" pitchFamily="34" charset="0"/>
                <a:ea typeface="p22-mackinac-pro" pitchFamily="34" charset="-122"/>
                <a:cs typeface="p22-mackinac-pro" pitchFamily="34" charset="-120"/>
              </a:rPr>
              <a:t>Sentiment Analysis</a:t>
            </a:r>
            <a:endParaRPr lang="en-US" sz="1563" dirty="0"/>
          </a:p>
        </p:txBody>
      </p:sp>
      <p:sp>
        <p:nvSpPr>
          <p:cNvPr id="18" name="Text 15"/>
          <p:cNvSpPr/>
          <p:nvPr/>
        </p:nvSpPr>
        <p:spPr>
          <a:xfrm>
            <a:off x="6530935" y="3741301"/>
            <a:ext cx="2659380" cy="254079"/>
          </a:xfrm>
          <a:prstGeom prst="rect">
            <a:avLst/>
          </a:prstGeom>
          <a:noFill/>
          <a:ln/>
        </p:spPr>
        <p:txBody>
          <a:bodyPr wrap="none" rtlCol="0" anchor="t"/>
          <a:lstStyle/>
          <a:p>
            <a:pPr marL="0" indent="0" algn="l">
              <a:lnSpc>
                <a:spcPts val="2001"/>
              </a:lnSpc>
              <a:buNone/>
            </a:pPr>
            <a:r>
              <a:rPr lang="en-US" sz="1251" dirty="0">
                <a:solidFill>
                  <a:srgbClr val="272525"/>
                </a:solidFill>
                <a:latin typeface="Eudoxus Sans" pitchFamily="34" charset="0"/>
                <a:ea typeface="Eudoxus Sans" pitchFamily="34" charset="-122"/>
                <a:cs typeface="Eudoxus Sans" pitchFamily="34" charset="-120"/>
              </a:rPr>
              <a:t>Analyze the sentiment of the tweets</a:t>
            </a:r>
            <a:endParaRPr lang="en-US" sz="1251" dirty="0"/>
          </a:p>
        </p:txBody>
      </p:sp>
      <p:sp>
        <p:nvSpPr>
          <p:cNvPr id="19" name="Shape 16"/>
          <p:cNvSpPr/>
          <p:nvPr/>
        </p:nvSpPr>
        <p:spPr>
          <a:xfrm>
            <a:off x="6451521" y="4137958"/>
            <a:ext cx="4556284" cy="15835"/>
          </a:xfrm>
          <a:prstGeom prst="roundRect">
            <a:avLst>
              <a:gd name="adj" fmla="val 451332"/>
            </a:avLst>
          </a:prstGeom>
          <a:solidFill>
            <a:srgbClr val="B2D4E5"/>
          </a:solidFill>
          <a:ln/>
        </p:spPr>
      </p:sp>
      <p:sp>
        <p:nvSpPr>
          <p:cNvPr id="20" name="Shape 17"/>
          <p:cNvSpPr/>
          <p:nvPr/>
        </p:nvSpPr>
        <p:spPr>
          <a:xfrm>
            <a:off x="3543300" y="4233386"/>
            <a:ext cx="3771900" cy="914757"/>
          </a:xfrm>
          <a:prstGeom prst="roundRect">
            <a:avLst>
              <a:gd name="adj" fmla="val 7813"/>
            </a:avLst>
          </a:prstGeom>
          <a:solidFill>
            <a:srgbClr val="CCEEFF"/>
          </a:solidFill>
          <a:ln w="7620">
            <a:solidFill>
              <a:srgbClr val="B2D4E5"/>
            </a:solidFill>
            <a:prstDash val="solid"/>
          </a:ln>
        </p:spPr>
      </p:sp>
      <p:sp>
        <p:nvSpPr>
          <p:cNvPr id="21" name="Text 18"/>
          <p:cNvSpPr/>
          <p:nvPr/>
        </p:nvSpPr>
        <p:spPr>
          <a:xfrm>
            <a:off x="3709630" y="4531995"/>
            <a:ext cx="125135" cy="317540"/>
          </a:xfrm>
          <a:prstGeom prst="rect">
            <a:avLst/>
          </a:prstGeom>
          <a:noFill/>
          <a:ln/>
        </p:spPr>
        <p:txBody>
          <a:bodyPr wrap="none" rtlCol="0" anchor="t"/>
          <a:lstStyle/>
          <a:p>
            <a:pPr marL="0" indent="0" algn="ctr">
              <a:lnSpc>
                <a:spcPts val="2501"/>
              </a:lnSpc>
              <a:buNone/>
            </a:pPr>
            <a:r>
              <a:rPr lang="en-US" sz="1563" b="1" dirty="0">
                <a:solidFill>
                  <a:srgbClr val="272525"/>
                </a:solidFill>
                <a:latin typeface="p22-mackinac-pro" pitchFamily="34" charset="0"/>
                <a:ea typeface="p22-mackinac-pro" pitchFamily="34" charset="-122"/>
                <a:cs typeface="p22-mackinac-pro" pitchFamily="34" charset="-120"/>
              </a:rPr>
              <a:t>4</a:t>
            </a:r>
            <a:endParaRPr lang="en-US" sz="1563" dirty="0"/>
          </a:p>
        </p:txBody>
      </p:sp>
      <p:sp>
        <p:nvSpPr>
          <p:cNvPr id="22" name="Text 19"/>
          <p:cNvSpPr/>
          <p:nvPr/>
        </p:nvSpPr>
        <p:spPr>
          <a:xfrm>
            <a:off x="7473910" y="4392097"/>
            <a:ext cx="2184559" cy="248007"/>
          </a:xfrm>
          <a:prstGeom prst="rect">
            <a:avLst/>
          </a:prstGeom>
          <a:noFill/>
          <a:ln/>
        </p:spPr>
        <p:txBody>
          <a:bodyPr wrap="none" rtlCol="0" anchor="t"/>
          <a:lstStyle/>
          <a:p>
            <a:pPr marL="0" indent="0" algn="l">
              <a:lnSpc>
                <a:spcPts val="1954"/>
              </a:lnSpc>
              <a:buNone/>
            </a:pPr>
            <a:r>
              <a:rPr lang="en-US" sz="1563" b="1" dirty="0">
                <a:solidFill>
                  <a:srgbClr val="272525"/>
                </a:solidFill>
                <a:latin typeface="p22-mackinac-pro" pitchFamily="34" charset="0"/>
                <a:ea typeface="p22-mackinac-pro" pitchFamily="34" charset="-122"/>
                <a:cs typeface="p22-mackinac-pro" pitchFamily="34" charset="-120"/>
              </a:rPr>
              <a:t>Hotspot Identification</a:t>
            </a:r>
            <a:endParaRPr lang="en-US" sz="1563" dirty="0"/>
          </a:p>
        </p:txBody>
      </p:sp>
      <p:sp>
        <p:nvSpPr>
          <p:cNvPr id="23" name="Text 20"/>
          <p:cNvSpPr/>
          <p:nvPr/>
        </p:nvSpPr>
        <p:spPr>
          <a:xfrm>
            <a:off x="7473910" y="4735354"/>
            <a:ext cx="3157299" cy="254079"/>
          </a:xfrm>
          <a:prstGeom prst="rect">
            <a:avLst/>
          </a:prstGeom>
          <a:noFill/>
          <a:ln/>
        </p:spPr>
        <p:txBody>
          <a:bodyPr wrap="none" rtlCol="0" anchor="t"/>
          <a:lstStyle/>
          <a:p>
            <a:pPr marL="0" indent="0" algn="l">
              <a:lnSpc>
                <a:spcPts val="2001"/>
              </a:lnSpc>
              <a:buNone/>
            </a:pPr>
            <a:r>
              <a:rPr lang="en-US" sz="1251" dirty="0">
                <a:solidFill>
                  <a:srgbClr val="272525"/>
                </a:solidFill>
                <a:latin typeface="Eudoxus Sans" pitchFamily="34" charset="0"/>
                <a:ea typeface="Eudoxus Sans" pitchFamily="34" charset="-122"/>
                <a:cs typeface="Eudoxus Sans" pitchFamily="34" charset="-120"/>
              </a:rPr>
              <a:t>Identify high-risk areas for women's safety</a:t>
            </a:r>
            <a:endParaRPr lang="en-US" sz="1251" dirty="0"/>
          </a:p>
        </p:txBody>
      </p:sp>
      <p:sp>
        <p:nvSpPr>
          <p:cNvPr id="24" name="Text 21"/>
          <p:cNvSpPr/>
          <p:nvPr/>
        </p:nvSpPr>
        <p:spPr>
          <a:xfrm>
            <a:off x="3543300" y="5326737"/>
            <a:ext cx="7543800" cy="1270397"/>
          </a:xfrm>
          <a:prstGeom prst="rect">
            <a:avLst/>
          </a:prstGeom>
          <a:noFill/>
          <a:ln/>
        </p:spPr>
        <p:txBody>
          <a:bodyPr wrap="square" rtlCol="0" anchor="t"/>
          <a:lstStyle/>
          <a:p>
            <a:pPr marL="0" indent="0">
              <a:lnSpc>
                <a:spcPts val="2001"/>
              </a:lnSpc>
              <a:buNone/>
            </a:pPr>
            <a:r>
              <a:rPr lang="en-US" sz="1251" dirty="0">
                <a:solidFill>
                  <a:srgbClr val="272525"/>
                </a:solidFill>
                <a:latin typeface="Eudoxus Sans" pitchFamily="34" charset="0"/>
                <a:ea typeface="Eudoxus Sans" pitchFamily="34" charset="-122"/>
                <a:cs typeface="Eudoxus Sans" pitchFamily="34" charset="-120"/>
              </a:rPr>
              <a:t>The proposed system uses an activity diagram to illustrate the key steps involved in the analysis of women's safety in Indian cities using machine learning on tweets. The process starts with data collection, followed by preprocessing, sentiment analysis, and hotspot identification. This systematic approach helps to gain valuable insights from the online conversation around women's safety, which can inform policy and intervention strategies.</a:t>
            </a:r>
            <a:endParaRPr lang="en-US" sz="1251" dirty="0"/>
          </a:p>
        </p:txBody>
      </p:sp>
      <p:sp>
        <p:nvSpPr>
          <p:cNvPr id="25" name="Text 22"/>
          <p:cNvSpPr/>
          <p:nvPr/>
        </p:nvSpPr>
        <p:spPr>
          <a:xfrm>
            <a:off x="3543300" y="6775728"/>
            <a:ext cx="7543800" cy="1016318"/>
          </a:xfrm>
          <a:prstGeom prst="rect">
            <a:avLst/>
          </a:prstGeom>
          <a:noFill/>
          <a:ln/>
        </p:spPr>
        <p:txBody>
          <a:bodyPr wrap="square" rtlCol="0" anchor="t"/>
          <a:lstStyle/>
          <a:p>
            <a:pPr marL="0" indent="0">
              <a:lnSpc>
                <a:spcPts val="2001"/>
              </a:lnSpc>
              <a:buNone/>
            </a:pPr>
            <a:r>
              <a:rPr lang="en-US" sz="1251" dirty="0">
                <a:solidFill>
                  <a:srgbClr val="272525"/>
                </a:solidFill>
                <a:latin typeface="Eudoxus Sans" pitchFamily="34" charset="0"/>
                <a:ea typeface="Eudoxus Sans" pitchFamily="34" charset="-122"/>
                <a:cs typeface="Eudoxus Sans" pitchFamily="34" charset="-120"/>
              </a:rPr>
              <a:t>In conclusion, this project demonstrates the potential of leveraging social media data and machine learning to address the critical issue of women's safety in urban India. The insights generated can empower local authorities, community organizations, and the public to collaborate and take practical steps towards creating safer, more inclusive cities for all.</a:t>
            </a:r>
            <a:endParaRPr lang="en-US" sz="125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20C29C-30FB-3CB8-6C62-0F11F230B55A}"/>
              </a:ext>
            </a:extLst>
          </p:cNvPr>
          <p:cNvSpPr txBox="1"/>
          <p:nvPr/>
        </p:nvSpPr>
        <p:spPr>
          <a:xfrm>
            <a:off x="1371600" y="3458308"/>
            <a:ext cx="11711354" cy="1569660"/>
          </a:xfrm>
          <a:prstGeom prst="rect">
            <a:avLst/>
          </a:prstGeom>
          <a:noFill/>
        </p:spPr>
        <p:txBody>
          <a:bodyPr wrap="square">
            <a:spAutoFit/>
          </a:bodyPr>
          <a:lstStyle/>
          <a:p>
            <a:pPr algn="ctr"/>
            <a:r>
              <a:rPr lang="en-US" sz="9600" b="1" dirty="0">
                <a:solidFill>
                  <a:srgbClr val="000000"/>
                </a:solidFill>
                <a:latin typeface="p22-mackinac-pro" pitchFamily="34" charset="0"/>
                <a:ea typeface="p22-mackinac-pro" pitchFamily="34" charset="-122"/>
                <a:cs typeface="p22-mackinac-pro" pitchFamily="34" charset="-120"/>
              </a:rPr>
              <a:t>THANK YOU</a:t>
            </a:r>
            <a:endParaRPr lang="en-IN" sz="9600" dirty="0"/>
          </a:p>
        </p:txBody>
      </p:sp>
    </p:spTree>
    <p:extLst>
      <p:ext uri="{BB962C8B-B14F-4D97-AF65-F5344CB8AC3E}">
        <p14:creationId xmlns:p14="http://schemas.microsoft.com/office/powerpoint/2010/main" val="3395927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90809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Objective</a:t>
            </a:r>
            <a:endParaRPr lang="en-US" sz="4374" dirty="0"/>
          </a:p>
        </p:txBody>
      </p:sp>
      <p:pic>
        <p:nvPicPr>
          <p:cNvPr id="5" name="Image 1" descr="preencoded.png"/>
          <p:cNvPicPr>
            <a:picLocks noChangeAspect="1"/>
          </p:cNvPicPr>
          <p:nvPr/>
        </p:nvPicPr>
        <p:blipFill>
          <a:blip r:embed="rId4"/>
          <a:stretch>
            <a:fillRect/>
          </a:stretch>
        </p:blipFill>
        <p:spPr>
          <a:xfrm>
            <a:off x="2037993" y="2046803"/>
            <a:ext cx="3295888" cy="2036921"/>
          </a:xfrm>
          <a:prstGeom prst="rect">
            <a:avLst/>
          </a:prstGeom>
        </p:spPr>
      </p:pic>
      <p:sp>
        <p:nvSpPr>
          <p:cNvPr id="6" name="Text 2"/>
          <p:cNvSpPr/>
          <p:nvPr/>
        </p:nvSpPr>
        <p:spPr>
          <a:xfrm>
            <a:off x="2037993" y="4361378"/>
            <a:ext cx="3295888"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Analyze Women's Safety</a:t>
            </a:r>
            <a:endParaRPr lang="en-US" sz="2187" dirty="0"/>
          </a:p>
        </p:txBody>
      </p:sp>
      <p:sp>
        <p:nvSpPr>
          <p:cNvPr id="7" name="Text 3"/>
          <p:cNvSpPr/>
          <p:nvPr/>
        </p:nvSpPr>
        <p:spPr>
          <a:xfrm>
            <a:off x="2037993" y="5188982"/>
            <a:ext cx="3295888"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primary objective of this project is to analyze the safety and security of women in major Indian cities using machine learning techniques on social media data.</a:t>
            </a:r>
            <a:endParaRPr lang="en-US" sz="1750" dirty="0"/>
          </a:p>
        </p:txBody>
      </p:sp>
      <p:pic>
        <p:nvPicPr>
          <p:cNvPr id="8" name="Image 2" descr="preencoded.png"/>
          <p:cNvPicPr>
            <a:picLocks noChangeAspect="1"/>
          </p:cNvPicPr>
          <p:nvPr/>
        </p:nvPicPr>
        <p:blipFill>
          <a:blip r:embed="rId5"/>
          <a:stretch>
            <a:fillRect/>
          </a:stretch>
        </p:blipFill>
        <p:spPr>
          <a:xfrm>
            <a:off x="5610403" y="2046684"/>
            <a:ext cx="3296007" cy="2037040"/>
          </a:xfrm>
          <a:prstGeom prst="rect">
            <a:avLst/>
          </a:prstGeom>
        </p:spPr>
      </p:pic>
      <p:sp>
        <p:nvSpPr>
          <p:cNvPr id="9" name="Text 4"/>
          <p:cNvSpPr/>
          <p:nvPr/>
        </p:nvSpPr>
        <p:spPr>
          <a:xfrm>
            <a:off x="5667137" y="4361498"/>
            <a:ext cx="3296007"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Leverage Social Media Data</a:t>
            </a:r>
            <a:endParaRPr lang="en-US" sz="2187" dirty="0"/>
          </a:p>
        </p:txBody>
      </p:sp>
      <p:sp>
        <p:nvSpPr>
          <p:cNvPr id="10" name="Text 5"/>
          <p:cNvSpPr/>
          <p:nvPr/>
        </p:nvSpPr>
        <p:spPr>
          <a:xfrm>
            <a:off x="5667137" y="5189101"/>
            <a:ext cx="3296007"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project aims to leverage social media data, particularly tweets, to gain insights into women's safety concerns and experiences in urban areas across India.</a:t>
            </a:r>
            <a:endParaRPr lang="en-US" sz="1750" dirty="0"/>
          </a:p>
        </p:txBody>
      </p:sp>
      <p:pic>
        <p:nvPicPr>
          <p:cNvPr id="11" name="Image 3" descr="preencoded.png"/>
          <p:cNvPicPr>
            <a:picLocks noChangeAspect="1"/>
          </p:cNvPicPr>
          <p:nvPr/>
        </p:nvPicPr>
        <p:blipFill>
          <a:blip r:embed="rId6"/>
          <a:stretch>
            <a:fillRect/>
          </a:stretch>
        </p:blipFill>
        <p:spPr>
          <a:xfrm>
            <a:off x="9296400" y="2046803"/>
            <a:ext cx="3296007" cy="2037040"/>
          </a:xfrm>
          <a:prstGeom prst="rect">
            <a:avLst/>
          </a:prstGeom>
        </p:spPr>
      </p:pic>
      <p:sp>
        <p:nvSpPr>
          <p:cNvPr id="12" name="Text 6"/>
          <p:cNvSpPr/>
          <p:nvPr/>
        </p:nvSpPr>
        <p:spPr>
          <a:xfrm>
            <a:off x="9296400" y="4361498"/>
            <a:ext cx="3296007"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Propose Actionable Solutions</a:t>
            </a:r>
            <a:endParaRPr lang="en-US" sz="2187" dirty="0"/>
          </a:p>
        </p:txBody>
      </p:sp>
      <p:sp>
        <p:nvSpPr>
          <p:cNvPr id="13" name="Text 7"/>
          <p:cNvSpPr/>
          <p:nvPr/>
        </p:nvSpPr>
        <p:spPr>
          <a:xfrm>
            <a:off x="9296400" y="5189101"/>
            <a:ext cx="3296007"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Based on the insights gathered, the project seeks to propose actionable solutions and recommendations to address the challenges faced by women in Indian cities.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337905"/>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Existing Systems</a:t>
            </a:r>
            <a:endParaRPr lang="en-US" sz="4374" dirty="0"/>
          </a:p>
        </p:txBody>
      </p:sp>
      <p:sp>
        <p:nvSpPr>
          <p:cNvPr id="7" name="Text 3"/>
          <p:cNvSpPr/>
          <p:nvPr/>
        </p:nvSpPr>
        <p:spPr>
          <a:xfrm>
            <a:off x="4673084" y="2580799"/>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5212913" y="2615446"/>
            <a:ext cx="377702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Reactive Reporting Systems</a:t>
            </a:r>
            <a:endParaRPr lang="en-US" sz="2187" dirty="0"/>
          </a:p>
        </p:txBody>
      </p:sp>
      <p:sp>
        <p:nvSpPr>
          <p:cNvPr id="9" name="Text 5"/>
          <p:cNvSpPr/>
          <p:nvPr/>
        </p:nvSpPr>
        <p:spPr>
          <a:xfrm>
            <a:off x="5212913" y="3095863"/>
            <a:ext cx="382000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Existing systems rely on users to report incidents of women's safety concerns. This passive approach is limited in scope and often fails to proactively address underlying issues.</a:t>
            </a:r>
            <a:endParaRPr lang="en-US" sz="1750" dirty="0"/>
          </a:p>
        </p:txBody>
      </p:sp>
      <p:sp>
        <p:nvSpPr>
          <p:cNvPr id="11" name="Text 7"/>
          <p:cNvSpPr/>
          <p:nvPr/>
        </p:nvSpPr>
        <p:spPr>
          <a:xfrm>
            <a:off x="9407962" y="2580799"/>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9977199" y="2615446"/>
            <a:ext cx="2999303"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Siloed Data Collection</a:t>
            </a:r>
            <a:endParaRPr lang="en-US" sz="2187" dirty="0"/>
          </a:p>
        </p:txBody>
      </p:sp>
      <p:sp>
        <p:nvSpPr>
          <p:cNvPr id="13" name="Text 9"/>
          <p:cNvSpPr/>
          <p:nvPr/>
        </p:nvSpPr>
        <p:spPr>
          <a:xfrm>
            <a:off x="9977199" y="3095863"/>
            <a:ext cx="38200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Current solutions gather data from various sources, but lack integration and analysis to derive meaningful insights on women's safety across cities.</a:t>
            </a:r>
            <a:endParaRPr lang="en-US" sz="1750" dirty="0"/>
          </a:p>
        </p:txBody>
      </p:sp>
      <p:sp>
        <p:nvSpPr>
          <p:cNvPr id="15" name="Text 11"/>
          <p:cNvSpPr/>
          <p:nvPr/>
        </p:nvSpPr>
        <p:spPr>
          <a:xfrm>
            <a:off x="4640937" y="5665708"/>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5212913" y="5700355"/>
            <a:ext cx="421457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Limited Geographical Coverage</a:t>
            </a:r>
            <a:endParaRPr lang="en-US" sz="2187" dirty="0"/>
          </a:p>
        </p:txBody>
      </p:sp>
      <p:sp>
        <p:nvSpPr>
          <p:cNvPr id="17" name="Text 13"/>
          <p:cNvSpPr/>
          <p:nvPr/>
        </p:nvSpPr>
        <p:spPr>
          <a:xfrm>
            <a:off x="5212913" y="6180773"/>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Many existing systems focus on specific areas or cities, lacking a comprehensive, nationwide approach to address women's safety concerns.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625673"/>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Proposed System</a:t>
            </a:r>
            <a:endParaRPr lang="en-US" sz="4374" dirty="0"/>
          </a:p>
        </p:txBody>
      </p:sp>
      <p:sp>
        <p:nvSpPr>
          <p:cNvPr id="5" name="Text 2"/>
          <p:cNvSpPr/>
          <p:nvPr/>
        </p:nvSpPr>
        <p:spPr>
          <a:xfrm>
            <a:off x="2037993" y="1875473"/>
            <a:ext cx="2232065"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Overview</a:t>
            </a:r>
            <a:endParaRPr lang="en-US" sz="2187" dirty="0"/>
          </a:p>
        </p:txBody>
      </p:sp>
      <p:sp>
        <p:nvSpPr>
          <p:cNvPr id="6" name="Text 3"/>
          <p:cNvSpPr/>
          <p:nvPr/>
        </p:nvSpPr>
        <p:spPr>
          <a:xfrm>
            <a:off x="2037993" y="2444829"/>
            <a:ext cx="2232065" cy="4620220"/>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proposed system aims to leverage machine learning on Twitter data to analyze and monitor women's safety in Indian cities. It will collect and process relevant tweets to identify trends, hotspots, and potential safety concerns.</a:t>
            </a:r>
            <a:endParaRPr lang="en-US" sz="1750" dirty="0"/>
          </a:p>
        </p:txBody>
      </p:sp>
      <p:sp>
        <p:nvSpPr>
          <p:cNvPr id="7" name="Text 4"/>
          <p:cNvSpPr/>
          <p:nvPr/>
        </p:nvSpPr>
        <p:spPr>
          <a:xfrm>
            <a:off x="4819650" y="1875473"/>
            <a:ext cx="2232065"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Data Collection</a:t>
            </a:r>
            <a:endParaRPr lang="en-US" sz="2187" dirty="0"/>
          </a:p>
        </p:txBody>
      </p:sp>
      <p:sp>
        <p:nvSpPr>
          <p:cNvPr id="8" name="Text 5"/>
          <p:cNvSpPr/>
          <p:nvPr/>
        </p:nvSpPr>
        <p:spPr>
          <a:xfrm>
            <a:off x="4819650" y="2444829"/>
            <a:ext cx="2232065" cy="3909417"/>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will continuously gather tweets related to women's safety, using keyword searches and geolocation data. This data will be filtered, cleaned, and structured for analysis.</a:t>
            </a:r>
            <a:endParaRPr lang="en-US" sz="1750" dirty="0"/>
          </a:p>
        </p:txBody>
      </p:sp>
      <p:sp>
        <p:nvSpPr>
          <p:cNvPr id="9" name="Text 6"/>
          <p:cNvSpPr/>
          <p:nvPr/>
        </p:nvSpPr>
        <p:spPr>
          <a:xfrm>
            <a:off x="7601307" y="1875473"/>
            <a:ext cx="2232065" cy="1041559"/>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Machine Learning Models</a:t>
            </a:r>
            <a:endParaRPr lang="en-US" sz="2187" dirty="0"/>
          </a:p>
        </p:txBody>
      </p:sp>
      <p:sp>
        <p:nvSpPr>
          <p:cNvPr id="10" name="Text 7"/>
          <p:cNvSpPr/>
          <p:nvPr/>
        </p:nvSpPr>
        <p:spPr>
          <a:xfrm>
            <a:off x="7601307" y="3139202"/>
            <a:ext cx="2232065" cy="426481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Advanced natural language processing and sentiment analysis models will be trained on the tweet data to detect safety-related issues, threats, and patterns. These models will provide insights and alerts to authorities.</a:t>
            </a:r>
            <a:endParaRPr lang="en-US" sz="1750" dirty="0"/>
          </a:p>
        </p:txBody>
      </p:sp>
      <p:sp>
        <p:nvSpPr>
          <p:cNvPr id="11" name="Text 8"/>
          <p:cNvSpPr/>
          <p:nvPr/>
        </p:nvSpPr>
        <p:spPr>
          <a:xfrm>
            <a:off x="10382964" y="1875473"/>
            <a:ext cx="2232065" cy="694373"/>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Real-Time Monitoring</a:t>
            </a:r>
            <a:endParaRPr lang="en-US" sz="2187" dirty="0"/>
          </a:p>
        </p:txBody>
      </p:sp>
      <p:sp>
        <p:nvSpPr>
          <p:cNvPr id="12" name="Text 9"/>
          <p:cNvSpPr/>
          <p:nvPr/>
        </p:nvSpPr>
        <p:spPr>
          <a:xfrm>
            <a:off x="10382964" y="2792016"/>
            <a:ext cx="2232065" cy="426481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will provide a dashboard for real-time monitoring of women's safety, highlighting hotspots, emerging issues, and other trends. This will enable authorities to respond quickly and effectively.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76137"/>
            <a:ext cx="595419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System Requirements</a:t>
            </a:r>
            <a:endParaRPr lang="en-US" sz="4374" dirty="0"/>
          </a:p>
        </p:txBody>
      </p:sp>
      <p:sp>
        <p:nvSpPr>
          <p:cNvPr id="6" name="Text 3"/>
          <p:cNvSpPr/>
          <p:nvPr/>
        </p:nvSpPr>
        <p:spPr>
          <a:xfrm>
            <a:off x="2267783" y="2844641"/>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Hardware</a:t>
            </a:r>
            <a:endParaRPr lang="en-US" sz="2187" dirty="0"/>
          </a:p>
        </p:txBody>
      </p:sp>
      <p:sp>
        <p:nvSpPr>
          <p:cNvPr id="7" name="Text 4"/>
          <p:cNvSpPr/>
          <p:nvPr/>
        </p:nvSpPr>
        <p:spPr>
          <a:xfrm>
            <a:off x="2267783" y="3325058"/>
            <a:ext cx="2910483" cy="284321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High-performance servers to handle large-scale data processing and machine learning computations. Robust networking infrastructure to support real-time data streaming and analysis.</a:t>
            </a:r>
            <a:endParaRPr lang="en-US" sz="1750" dirty="0"/>
          </a:p>
        </p:txBody>
      </p:sp>
      <p:sp>
        <p:nvSpPr>
          <p:cNvPr id="9" name="Text 6"/>
          <p:cNvSpPr/>
          <p:nvPr/>
        </p:nvSpPr>
        <p:spPr>
          <a:xfrm>
            <a:off x="5860018" y="2844641"/>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Software</a:t>
            </a:r>
            <a:endParaRPr lang="en-US" sz="2187" dirty="0"/>
          </a:p>
        </p:txBody>
      </p:sp>
      <p:sp>
        <p:nvSpPr>
          <p:cNvPr id="10" name="Text 7"/>
          <p:cNvSpPr/>
          <p:nvPr/>
        </p:nvSpPr>
        <p:spPr>
          <a:xfrm>
            <a:off x="5860018" y="3325058"/>
            <a:ext cx="2910483" cy="3198614"/>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Powerful data mining and text analysis tools, such as natural language processing libraries. Reliable geolocation and mapping software to track incident locations. Scalable cloud-based storage and computing services.</a:t>
            </a:r>
            <a:endParaRPr lang="en-US" sz="1750" dirty="0"/>
          </a:p>
        </p:txBody>
      </p:sp>
      <p:sp>
        <p:nvSpPr>
          <p:cNvPr id="12" name="Text 9"/>
          <p:cNvSpPr/>
          <p:nvPr/>
        </p:nvSpPr>
        <p:spPr>
          <a:xfrm>
            <a:off x="9452253" y="2844641"/>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Collection</a:t>
            </a:r>
            <a:endParaRPr lang="en-US" sz="2187" dirty="0"/>
          </a:p>
        </p:txBody>
      </p:sp>
      <p:sp>
        <p:nvSpPr>
          <p:cNvPr id="13" name="Text 10"/>
          <p:cNvSpPr/>
          <p:nvPr/>
        </p:nvSpPr>
        <p:spPr>
          <a:xfrm>
            <a:off x="9452253" y="3325058"/>
            <a:ext cx="2910483" cy="2487811"/>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Secure access to a large, diverse dataset of tweets related to women's safety in Indian cities. Ability to continuously monitor and extract relevant data in real-time.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72471"/>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Modules</a:t>
            </a:r>
            <a:endParaRPr lang="en-US" sz="4374" dirty="0"/>
          </a:p>
        </p:txBody>
      </p:sp>
      <p:pic>
        <p:nvPicPr>
          <p:cNvPr id="5" name="Image 1" descr="preencoded.png"/>
          <p:cNvPicPr>
            <a:picLocks noChangeAspect="1"/>
          </p:cNvPicPr>
          <p:nvPr/>
        </p:nvPicPr>
        <p:blipFill>
          <a:blip r:embed="rId4"/>
          <a:stretch>
            <a:fillRect/>
          </a:stretch>
        </p:blipFill>
        <p:spPr>
          <a:xfrm>
            <a:off x="2037993" y="2811185"/>
            <a:ext cx="555427" cy="555427"/>
          </a:xfrm>
          <a:prstGeom prst="rect">
            <a:avLst/>
          </a:prstGeom>
        </p:spPr>
      </p:pic>
      <p:sp>
        <p:nvSpPr>
          <p:cNvPr id="6" name="Text 2"/>
          <p:cNvSpPr/>
          <p:nvPr/>
        </p:nvSpPr>
        <p:spPr>
          <a:xfrm>
            <a:off x="2037993" y="358878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Collection</a:t>
            </a:r>
            <a:endParaRPr lang="en-US" sz="2187" dirty="0"/>
          </a:p>
        </p:txBody>
      </p:sp>
      <p:sp>
        <p:nvSpPr>
          <p:cNvPr id="7" name="Text 3"/>
          <p:cNvSpPr/>
          <p:nvPr/>
        </p:nvSpPr>
        <p:spPr>
          <a:xfrm>
            <a:off x="2037993" y="4069199"/>
            <a:ext cx="3295888"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Collect tweets related to women's safety in Indian cities. Leverage APIs and web scraping techniques to gather a diverse dataset.</a:t>
            </a:r>
            <a:endParaRPr lang="en-US" sz="1750" dirty="0"/>
          </a:p>
        </p:txBody>
      </p:sp>
      <p:pic>
        <p:nvPicPr>
          <p:cNvPr id="8" name="Image 2" descr="preencoded.png"/>
          <p:cNvPicPr>
            <a:picLocks noChangeAspect="1"/>
          </p:cNvPicPr>
          <p:nvPr/>
        </p:nvPicPr>
        <p:blipFill>
          <a:blip r:embed="rId5"/>
          <a:stretch>
            <a:fillRect/>
          </a:stretch>
        </p:blipFill>
        <p:spPr>
          <a:xfrm>
            <a:off x="5667137" y="2811185"/>
            <a:ext cx="555427" cy="555427"/>
          </a:xfrm>
          <a:prstGeom prst="rect">
            <a:avLst/>
          </a:prstGeom>
        </p:spPr>
      </p:pic>
      <p:sp>
        <p:nvSpPr>
          <p:cNvPr id="9" name="Text 4"/>
          <p:cNvSpPr/>
          <p:nvPr/>
        </p:nvSpPr>
        <p:spPr>
          <a:xfrm>
            <a:off x="5667137" y="358878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Analysis</a:t>
            </a:r>
            <a:endParaRPr lang="en-US" sz="2187" dirty="0"/>
          </a:p>
        </p:txBody>
      </p:sp>
      <p:sp>
        <p:nvSpPr>
          <p:cNvPr id="10" name="Text 5"/>
          <p:cNvSpPr/>
          <p:nvPr/>
        </p:nvSpPr>
        <p:spPr>
          <a:xfrm>
            <a:off x="5667137" y="4069199"/>
            <a:ext cx="3296007"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Analyze the collected tweets using natural language processing and machine learning techniques to identify patterns, trends, and insights related to women's safety.</a:t>
            </a:r>
            <a:endParaRPr lang="en-US" sz="1750" dirty="0"/>
          </a:p>
        </p:txBody>
      </p:sp>
      <p:pic>
        <p:nvPicPr>
          <p:cNvPr id="11" name="Image 3" descr="preencoded.png"/>
          <p:cNvPicPr>
            <a:picLocks noChangeAspect="1"/>
          </p:cNvPicPr>
          <p:nvPr/>
        </p:nvPicPr>
        <p:blipFill>
          <a:blip r:embed="rId6"/>
          <a:stretch>
            <a:fillRect/>
          </a:stretch>
        </p:blipFill>
        <p:spPr>
          <a:xfrm>
            <a:off x="9296400" y="2811185"/>
            <a:ext cx="555427" cy="555427"/>
          </a:xfrm>
          <a:prstGeom prst="rect">
            <a:avLst/>
          </a:prstGeom>
        </p:spPr>
      </p:pic>
      <p:sp>
        <p:nvSpPr>
          <p:cNvPr id="12" name="Text 6"/>
          <p:cNvSpPr/>
          <p:nvPr/>
        </p:nvSpPr>
        <p:spPr>
          <a:xfrm>
            <a:off x="9296400" y="358878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Visualization</a:t>
            </a:r>
            <a:endParaRPr lang="en-US" sz="2187" dirty="0"/>
          </a:p>
        </p:txBody>
      </p:sp>
      <p:sp>
        <p:nvSpPr>
          <p:cNvPr id="13" name="Text 7"/>
          <p:cNvSpPr/>
          <p:nvPr/>
        </p:nvSpPr>
        <p:spPr>
          <a:xfrm>
            <a:off x="9296400" y="4069199"/>
            <a:ext cx="3296007" cy="2487811"/>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Develop interactive dashboards and visualizations to present the analysis findings, enabling stakeholders to better understand the women's safety landscape in Indian cities.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396365"/>
            <a:ext cx="556652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System Architecture</a:t>
            </a:r>
            <a:endParaRPr lang="en-US" sz="4374" dirty="0"/>
          </a:p>
        </p:txBody>
      </p:sp>
      <p:sp>
        <p:nvSpPr>
          <p:cNvPr id="6" name="Text 2"/>
          <p:cNvSpPr/>
          <p:nvPr/>
        </p:nvSpPr>
        <p:spPr>
          <a:xfrm>
            <a:off x="833199" y="2423993"/>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proposed system architecture combines a robust data collection pipeline, advanced natural language processing models, and user-friendly visualization tools to enable comprehensive analysis of women's safety in Indian cities.</a:t>
            </a:r>
            <a:endParaRPr lang="en-US" sz="1750" dirty="0"/>
          </a:p>
        </p:txBody>
      </p:sp>
      <p:sp>
        <p:nvSpPr>
          <p:cNvPr id="7" name="Text 3"/>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At the core of the system is a scalable, cloud-based data processing infrastructure that ingests and analyzes large volumes of social media data, incident reports, and other relevant data sources.</a:t>
            </a:r>
            <a:endParaRPr lang="en-US" sz="1750" dirty="0"/>
          </a:p>
        </p:txBody>
      </p:sp>
      <p:sp>
        <p:nvSpPr>
          <p:cNvPr id="8" name="Text 4"/>
          <p:cNvSpPr/>
          <p:nvPr/>
        </p:nvSpPr>
        <p:spPr>
          <a:xfrm>
            <a:off x="833199" y="5411629"/>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Machine learning algorithms power the sentiment analysis, topic modeling, and anomaly detection components, providing real-time insights and alerts to help authorities and citizens identify and address safety concerns.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68718"/>
            <a:ext cx="614588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Technical Architecture</a:t>
            </a:r>
            <a:endParaRPr lang="en-US" sz="4374" dirty="0"/>
          </a:p>
        </p:txBody>
      </p:sp>
      <p:sp>
        <p:nvSpPr>
          <p:cNvPr id="5" name="Text 2"/>
          <p:cNvSpPr/>
          <p:nvPr/>
        </p:nvSpPr>
        <p:spPr>
          <a:xfrm>
            <a:off x="2037993" y="2396252"/>
            <a:ext cx="5006221" cy="2487811"/>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technical architecture for the proposed women's safety system leverages a range of cutting-edge technologies. It integrates natural language processing to analyze Twitter data, machine learning models to detect safety risks, and real-time alerting systems to notify authorities and users.</a:t>
            </a:r>
            <a:endParaRPr lang="en-US" sz="1750" dirty="0"/>
          </a:p>
        </p:txBody>
      </p:sp>
      <p:sp>
        <p:nvSpPr>
          <p:cNvPr id="6" name="Text 3"/>
          <p:cNvSpPr/>
          <p:nvPr/>
        </p:nvSpPr>
        <p:spPr>
          <a:xfrm>
            <a:off x="2037993" y="5083969"/>
            <a:ext cx="500622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backend is built on a scalable cloud platform, enabling the system to handle large volumes of data and traffic. The frontend provides a user-friendly interface for accessing safety information and reporting incidents.</a:t>
            </a:r>
            <a:endParaRPr lang="en-US" sz="1750" dirty="0"/>
          </a:p>
        </p:txBody>
      </p:sp>
      <p:pic>
        <p:nvPicPr>
          <p:cNvPr id="7" name="Image 1" descr="preencoded.png"/>
          <p:cNvPicPr>
            <a:picLocks noChangeAspect="1"/>
          </p:cNvPicPr>
          <p:nvPr/>
        </p:nvPicPr>
        <p:blipFill>
          <a:blip r:embed="rId4"/>
          <a:stretch>
            <a:fillRect/>
          </a:stretch>
        </p:blipFill>
        <p:spPr>
          <a:xfrm>
            <a:off x="7593806" y="2446258"/>
            <a:ext cx="5006221" cy="34253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Class Diagram and Sequence Diagram</a:t>
            </a:r>
            <a:endParaRPr lang="en-US" sz="4374" dirty="0"/>
          </a:p>
        </p:txBody>
      </p:sp>
      <p:sp>
        <p:nvSpPr>
          <p:cNvPr id="6" name="Text 2"/>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class diagram depicts the key classes and their relationships for the women's safety application. The sequence diagram illustrates the flow of interactions between the user, the application, and the machine learning model as tweets are analyzed to detect safety concerns.</a:t>
            </a:r>
            <a:endParaRPr lang="en-US" sz="1750" dirty="0"/>
          </a:p>
        </p:txBody>
      </p:sp>
      <p:sp>
        <p:nvSpPr>
          <p:cNvPr id="7" name="Text 3"/>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These UML diagrams provide a comprehensive technical blueprint for the proposed system, enabling efficient development and ensuring the application meets the project's objectives.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992</Words>
  <Application>Microsoft Office PowerPoint</Application>
  <PresentationFormat>Custom</PresentationFormat>
  <Paragraphs>78</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Amulya Praise Ch</cp:lastModifiedBy>
  <cp:revision>2</cp:revision>
  <dcterms:created xsi:type="dcterms:W3CDTF">2024-05-18T12:14:52Z</dcterms:created>
  <dcterms:modified xsi:type="dcterms:W3CDTF">2024-05-18T12:22:39Z</dcterms:modified>
</cp:coreProperties>
</file>